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4" r:id="rId2"/>
  </p:sldMasterIdLst>
  <p:notesMasterIdLst>
    <p:notesMasterId r:id="rId25"/>
  </p:notesMasterIdLst>
  <p:handoutMasterIdLst>
    <p:handoutMasterId r:id="rId26"/>
  </p:handoutMasterIdLst>
  <p:sldIdLst>
    <p:sldId id="478" r:id="rId3"/>
    <p:sldId id="531" r:id="rId4"/>
    <p:sldId id="563" r:id="rId5"/>
    <p:sldId id="555" r:id="rId6"/>
    <p:sldId id="568" r:id="rId7"/>
    <p:sldId id="564" r:id="rId8"/>
    <p:sldId id="544" r:id="rId9"/>
    <p:sldId id="570" r:id="rId10"/>
    <p:sldId id="664" r:id="rId11"/>
    <p:sldId id="571" r:id="rId12"/>
    <p:sldId id="572" r:id="rId13"/>
    <p:sldId id="573" r:id="rId14"/>
    <p:sldId id="665" r:id="rId15"/>
    <p:sldId id="574" r:id="rId16"/>
    <p:sldId id="575" r:id="rId17"/>
    <p:sldId id="576" r:id="rId18"/>
    <p:sldId id="577" r:id="rId19"/>
    <p:sldId id="566" r:id="rId20"/>
    <p:sldId id="524" r:id="rId21"/>
    <p:sldId id="532" r:id="rId22"/>
    <p:sldId id="533" r:id="rId23"/>
    <p:sldId id="5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531"/>
            <p14:sldId id="563"/>
            <p14:sldId id="555"/>
            <p14:sldId id="568"/>
            <p14:sldId id="564"/>
            <p14:sldId id="544"/>
            <p14:sldId id="570"/>
            <p14:sldId id="664"/>
            <p14:sldId id="571"/>
            <p14:sldId id="572"/>
            <p14:sldId id="573"/>
            <p14:sldId id="665"/>
            <p14:sldId id="574"/>
            <p14:sldId id="575"/>
            <p14:sldId id="576"/>
            <p14:sldId id="577"/>
            <p14:sldId id="566"/>
            <p14:sldId id="524"/>
            <p14:sldId id="532"/>
            <p14:sldId id="533"/>
            <p14:sldId id="53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>
        <p:scale>
          <a:sx n="70" d="100"/>
          <a:sy n="70" d="100"/>
        </p:scale>
        <p:origin x="-5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5/24/2023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9" y="1847851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1" y="1233427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7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51"/>
            <a:ext cx="2319339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9CBC-8CDF-41E0-B558-AB6187CA2D3E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1757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D6D1-7B00-46C7-BA73-48EB0939FD75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676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05FF-63F0-4FA9-943E-40E596BCC77D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370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7DA1-A643-43AA-A6D0-9CC6CBCF2A92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238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1066-71B6-4F13-A77D-1B2EACF86E33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5579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1A63-A717-48F6-BA86-835BFD115B01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646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3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A158-5901-4AB0-A908-672C9FB83E6F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750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CD5-D004-48B8-A72D-7C54A1433556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2049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D4DD-1BFA-4B76-8667-DC23B9D1B6FF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138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0EEE-926E-4C1D-917C-25F7CC05B0C1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386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25D8-A77C-4BCA-AC65-7808F82A08E8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1366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B96D-B3D9-479F-A025-5F59DE13D938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3801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a-I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D166-D7D8-49EC-A983-F149797A8BE3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3634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a-I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008A-F037-43A7-8692-BA0B84AE5447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269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B65D-CFE1-4601-B09F-126C9FFB2FC4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2249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462-ED54-427A-8025-DCC60DBF6A45}" type="slidenum">
              <a:rPr lang="fa-IR" altLang="fa-I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5344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5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800" y="1504951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5" y="1504951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49" y="738941"/>
            <a:ext cx="2838451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41"/>
            <a:ext cx="2838451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5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8" y="2085977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7" y="2085977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7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5" y="2085976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1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a-IR" b="1">
              <a:solidFill>
                <a:prstClr val="black">
                  <a:tint val="75000"/>
                </a:prstClr>
              </a:solidFill>
              <a:latin typeface="Arial" charset="0"/>
              <a:cs typeface="B Hom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a-IR" b="1">
              <a:solidFill>
                <a:prstClr val="black">
                  <a:tint val="75000"/>
                </a:prstClr>
              </a:solidFill>
              <a:latin typeface="Arial" charset="0"/>
              <a:cs typeface="B Hom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519D0F54-06D7-417E-A947-FD8390557A5B}" type="slidenum">
              <a:rPr lang="fa-IR" altLang="fa-IR" b="1">
                <a:solidFill>
                  <a:prstClr val="black">
                    <a:tint val="75000"/>
                  </a:prstClr>
                </a:solidFill>
                <a:latin typeface="Arial" charset="0"/>
                <a:cs typeface="B Homa" pitchFamily="2" charset="-78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a-IR" b="1">
              <a:solidFill>
                <a:prstClr val="black">
                  <a:tint val="75000"/>
                </a:prstClr>
              </a:solidFill>
              <a:latin typeface="Arial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65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dirno.org/human-resource-management/97279/%D9%85%D8%AF%DB%8C%D8%B1%DB%8C%D8%AA-%D8%A7%D8%AD%D8%B3%D8%A7%D8%B3%D8%A7%D8%AA-%D8%AF%D8%B1-%D9%85%D8%AD%DB%8C%D8%B7-%DA%A9%D8%A7%D8%B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s://modirno.org/human-resource-management/76948/%d8%aa%d8%a3%d8%ab%db%8c%d8%b1-%d8%a7%d8%b1%d8%aa%d8%a8%d8%a7%d8%b7%d8%a7%d8%aa-%d8%a8%db%8c%d9%86-%d9%81%d8%b1%d8%af%db%8c-%d8%af%d8%b1-%d8%b3%d8%a7%d8%b2%d9%85%d8%a7%d9%8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30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 جنوب هرمزان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600" y="1478207"/>
            <a:ext cx="5085568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Zar" panose="00000400000000000000" pitchFamily="2" charset="-78"/>
              </a:rPr>
              <a:t>مهارت های مدیران اثربخش</a:t>
            </a:r>
            <a:endParaRPr lang="en-US" sz="3600" b="1" dirty="0"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036" y="3138510"/>
            <a:ext cx="10622071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هوش هیجانی و کاربرد آن در مدیریت و محیط</a:t>
            </a:r>
            <a:r>
              <a:rPr lang="fa-IR" sz="4400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کار</a:t>
            </a:r>
            <a:endParaRPr lang="en-US" sz="4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6363" y="4860101"/>
            <a:ext cx="2567836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 رضا برومند</a:t>
            </a:r>
            <a:endParaRPr lang="en-US" sz="28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8"/>
            <a:ext cx="11683652" cy="5008937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هوش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هیجانی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شامل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توانایی‌هایی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مثل: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1-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انگیزه دادن به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خود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2-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پشتکار در شرایط دشواری و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سرخوردگی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3-کنترل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رفتارهای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تکانشی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4-به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تأخیر انداختن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خواسته‌ها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5-تنظیم هیجانات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6-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جلوگیری از غلبه‌ی استرس بر قدرت فکر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کردن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7-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همدلی با 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دیگران</a:t>
            </a:r>
          </a:p>
          <a:p>
            <a:pPr marL="285750" lvl="0" indent="-285750" algn="r" defTabSz="457200" rtl="1"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8-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و امیدواری است.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تعریف هوش هیجانی دانیل گلمن</a:t>
            </a:r>
          </a:p>
        </p:txBody>
      </p:sp>
    </p:spTree>
    <p:extLst>
      <p:ext uri="{BB962C8B-B14F-4D97-AF65-F5344CB8AC3E}">
        <p14:creationId xmlns:p14="http://schemas.microsoft.com/office/powerpoint/2010/main" val="3288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دنیل گلمن و تعریف هوش هیجانی به زبان ساده و </a:t>
            </a:r>
            <a:r>
              <a:rPr lang="fa-IR" altLang="en-US" sz="3200" b="1" dirty="0" smtClean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مختصر:</a:t>
            </a:r>
            <a:endParaRPr lang="fa-IR" altLang="en-US" sz="3200" b="1" dirty="0">
              <a:solidFill>
                <a:srgbClr val="C00000"/>
              </a:solidFill>
              <a:latin typeface="Tahoma"/>
              <a:cs typeface="B Zar" panose="000004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هوش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هیجانی مجموعه توانایی‌هایی است که به ما کمک می‌کنند هیجانات را در خود و دیگران، تشخیص داده و تنظیم کنیم.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تعریف هوش هیجانی دانیل گلمن</a:t>
            </a:r>
          </a:p>
        </p:txBody>
      </p:sp>
    </p:spTree>
    <p:extLst>
      <p:ext uri="{BB962C8B-B14F-4D97-AF65-F5344CB8AC3E}">
        <p14:creationId xmlns:p14="http://schemas.microsoft.com/office/powerpoint/2010/main" val="11208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این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نکته را باید همواره به خاطر داشته باشیم که هوش هیجانی هنوز تا تبدیل شدن به یک دانش با چارچوب مشخص و مفهوم پردازی شفاف، فاصله‌ی بسیاری دارد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.</a:t>
            </a:r>
            <a:endParaRPr lang="en-US" altLang="en-US" sz="3200" b="1" dirty="0" smtClean="0">
              <a:latin typeface="Tahoma"/>
              <a:cs typeface="B Zar" panose="000004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به عبارت دیگر، آن‌چه تحت عنوان هوش عاطفی یا هوش هیجانی می‌خوانیم و می‌آموزیم و می‌آموزانیم، عموماً گردآوری شده از حوزه‌های مختلف روانشناسی و رفتارشناسی است.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هوش هیجانی: دانش یا مهارت؟</a:t>
            </a:r>
          </a:p>
        </p:txBody>
      </p:sp>
    </p:spTree>
    <p:extLst>
      <p:ext uri="{BB962C8B-B14F-4D97-AF65-F5344CB8AC3E}">
        <p14:creationId xmlns:p14="http://schemas.microsoft.com/office/powerpoint/2010/main" val="7051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FF0000"/>
                </a:solidFill>
                <a:cs typeface="B Zar" panose="00000400000000000000" pitchFamily="2" charset="-78"/>
              </a:rPr>
              <a:t>هوش هیجانی و کاربرد آن در مدیریت و </a:t>
            </a:r>
            <a:r>
              <a:rPr lang="fa-IR" sz="3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محیط کار</a:t>
            </a:r>
            <a:endParaRPr lang="en-US" sz="3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8020" y="1742322"/>
            <a:ext cx="8188656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EI </a:t>
            </a:r>
            <a:r>
              <a:rPr lang="fa-IR" altLang="fa-I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یا </a:t>
            </a:r>
            <a:r>
              <a:rPr lang="en-US" altLang="fa-I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EQ؟ </a:t>
            </a:r>
            <a:r>
              <a:rPr lang="fa-IR" altLang="fa-I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کدام درست است؟</a:t>
            </a:r>
            <a:endParaRPr lang="en-US" altLang="fa-IR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3612463"/>
            <a:ext cx="72333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در متن‌ها و سخنرانی‌هایی که درباره‌ی هوش هیجانی می‌خوانیم و می‌شنویم، دو اصطلاح </a:t>
            </a:r>
            <a:r>
              <a:rPr lang="en-US" altLang="en-US" sz="2800" b="1" dirty="0">
                <a:latin typeface="Tahoma"/>
                <a:cs typeface="B Zar" panose="00000400000000000000" pitchFamily="2" charset="-78"/>
              </a:rPr>
              <a:t>EQ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و </a:t>
            </a:r>
            <a:r>
              <a:rPr lang="en-US" altLang="en-US" sz="2800" b="1" dirty="0">
                <a:latin typeface="Tahoma"/>
                <a:cs typeface="B Zar" panose="00000400000000000000" pitchFamily="2" charset="-78"/>
              </a:rPr>
              <a:t>EI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هم زیاد دیده می‌شوند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.</a:t>
            </a:r>
            <a:endParaRPr lang="en-US" altLang="en-US" sz="2800" b="1" dirty="0" smtClean="0">
              <a:latin typeface="Tahoma"/>
              <a:cs typeface="B Zar" panose="000004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صطلاح </a:t>
            </a:r>
            <a:r>
              <a:rPr lang="en-US" altLang="en-US" sz="2800" b="1" dirty="0">
                <a:latin typeface="Tahoma"/>
                <a:cs typeface="B Zar" panose="00000400000000000000" pitchFamily="2" charset="-78"/>
              </a:rPr>
              <a:t>EI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مخفف </a:t>
            </a:r>
            <a:r>
              <a:rPr lang="en-US" altLang="en-US" sz="2800" b="1" dirty="0">
                <a:latin typeface="Tahoma"/>
                <a:cs typeface="B Zar" panose="00000400000000000000" pitchFamily="2" charset="-78"/>
              </a:rPr>
              <a:t>Emotional Intelligence </a:t>
            </a:r>
            <a:r>
              <a:rPr lang="fa-IR" altLang="en-US" sz="2800" b="1" dirty="0">
                <a:latin typeface="Tahoma"/>
                <a:cs typeface="B Zar" panose="00000400000000000000" pitchFamily="2" charset="-78"/>
              </a:rPr>
              <a:t>است و از نخستین روزهایی که مفهوم هوش هیجانی مطرح شد، استفاده از آن رواج یافت</a:t>
            </a:r>
            <a:r>
              <a:rPr lang="fa-IR" altLang="en-US" sz="2800" b="1" dirty="0" smtClean="0">
                <a:latin typeface="Tahoma"/>
                <a:cs typeface="B Zar" panose="00000400000000000000" pitchFamily="2" charset="-78"/>
              </a:rPr>
              <a:t>.</a:t>
            </a:r>
            <a:endParaRPr lang="en-US" altLang="en-US" sz="2800" b="1" dirty="0" smtClean="0">
              <a:latin typeface="Tahom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EI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یا </a:t>
            </a: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EQ؟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کدام درست است؟</a:t>
            </a:r>
            <a:endParaRPr lang="en-US" altLang="fa-I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24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 معمولاً نوشته‌ها و مقاله‌های رسمی، استفاده از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EI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را ترجیح می‌دهند.</a:t>
            </a: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اصطلاح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EQ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کمی تجاری‌تر است و به تقلید از ضریب هوشی یا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IQ (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مخفف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Intelligence Quotient)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ساخته شده است.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EI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یا </a:t>
            </a: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EQ؟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کدام درست است؟</a:t>
            </a:r>
            <a:endParaRPr lang="en-US" altLang="fa-I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وقتی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EI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را به کار می‌بریم، منظورمان هوش هیجانی به شکل </a:t>
            </a:r>
            <a:r>
              <a:rPr lang="fa-IR" altLang="en-US" sz="3200" b="1" dirty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کیفی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 است (مثلاً به صورت کاملاً کیفی، از اصطلاح‌های هوش هیجانی بالا و هوش هیجانی پایین، یا اهمیت هوش هیجانی حرف می‌زنیم؛ بدون این‌که منظورمان واقعاً مقدار عددی هوش هیجانی باشد).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EI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یا </a:t>
            </a: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EQ؟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کدام درست است؟</a:t>
            </a:r>
            <a:endParaRPr lang="en-US" altLang="fa-I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3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اما اگر از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EQ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استفاده می‌کنیم، قاعدتاً منظورمان این است که هوش هیجانی را به شکل یک شاخص عددی مد نظر داریم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.</a:t>
            </a:r>
            <a:endParaRPr lang="en-US" altLang="en-US" sz="3200" b="1" dirty="0" smtClean="0">
              <a:latin typeface="Tahoma"/>
              <a:cs typeface="B Zar" panose="000004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اگر شاخص واضح و پرسشنامه شفافی را تعیین نکرده باشیم و صرفاً مدام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EQ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را در برابر </a:t>
            </a:r>
            <a:r>
              <a:rPr lang="en-US" altLang="en-US" sz="3200" b="1" dirty="0">
                <a:latin typeface="Tahoma"/>
                <a:cs typeface="B Zar" panose="00000400000000000000" pitchFamily="2" charset="-78"/>
              </a:rPr>
              <a:t>IQ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قرار دهیم، می‌توان گفت در حال استفاده‌ی تجاری از این بحث علمی هستیم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EI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یا </a:t>
            </a:r>
            <a:r>
              <a:rPr lang="en-US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EQ؟ </a:t>
            </a: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کدام درست است؟</a:t>
            </a:r>
            <a:endParaRPr lang="en-US" altLang="fa-I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40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FF0000"/>
                </a:solidFill>
                <a:cs typeface="B Zar" panose="00000400000000000000" pitchFamily="2" charset="-78"/>
              </a:rPr>
              <a:t>هوش هیجانی و کاربرد آن در مدیریت و محیط</a:t>
            </a:r>
            <a:endParaRPr lang="en-US" sz="3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5909" y="2941977"/>
            <a:ext cx="11150221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chemeClr val="bg1"/>
                </a:solidFill>
                <a:latin typeface="IRANSANS-WEB"/>
                <a:cs typeface="B Zar" panose="00000400000000000000" pitchFamily="2" charset="-78"/>
              </a:rPr>
              <a:t>نمونه هایی از هوش هیجانی در محیط کار عبارتند از:</a:t>
            </a:r>
          </a:p>
        </p:txBody>
      </p:sp>
    </p:spTree>
    <p:extLst>
      <p:ext uri="{BB962C8B-B14F-4D97-AF65-F5344CB8AC3E}">
        <p14:creationId xmlns:p14="http://schemas.microsoft.com/office/powerpoint/2010/main" val="23157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rtl="1"/>
            <a:endParaRPr lang="fa-IR" sz="4000" b="1" dirty="0" smtClean="0">
              <a:cs typeface="B Zar" panose="00000400000000000000" pitchFamily="2" charset="-78"/>
            </a:endParaRPr>
          </a:p>
          <a:p>
            <a:pPr algn="ctr" rtl="1"/>
            <a:endParaRPr lang="fa-IR" sz="4000" b="1" dirty="0">
              <a:cs typeface="B Zar" panose="00000400000000000000" pitchFamily="2" charset="-78"/>
            </a:endParaRPr>
          </a:p>
          <a:p>
            <a:pPr algn="ctr" rtl="1"/>
            <a:r>
              <a:rPr lang="fa-IR" sz="4000" b="1" dirty="0" smtClean="0">
                <a:cs typeface="B Zar" panose="00000400000000000000" pitchFamily="2" charset="-78"/>
              </a:rPr>
              <a:t>جهت دانلود کامل این فایل و فایل های مشابه به فروشگاه های زیر مراجعه نمایید</a:t>
            </a:r>
          </a:p>
          <a:p>
            <a:pPr algn="ctr" rtl="1"/>
            <a:r>
              <a:rPr lang="en-US" sz="4000" b="1" dirty="0" smtClean="0">
                <a:cs typeface="B Zar" panose="00000400000000000000" pitchFamily="2" charset="-78"/>
              </a:rPr>
              <a:t>Mehr.anamisfile.ir</a:t>
            </a:r>
          </a:p>
          <a:p>
            <a:pPr algn="ctr" rtl="1"/>
            <a:endParaRPr lang="en-US" sz="4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1016000" y="404813"/>
            <a:ext cx="10566400" cy="10080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85750" indent="-285750" algn="ctr" rtl="1">
              <a:spcBef>
                <a:spcPct val="20000"/>
              </a:spcBef>
              <a:spcAft>
                <a:spcPts val="600"/>
              </a:spcAft>
              <a:defRPr/>
            </a:pPr>
            <a:r>
              <a:rPr lang="fa-IR" altLang="en-US" dirty="0">
                <a:solidFill>
                  <a:srgbClr val="CC0000"/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dirty="0">
                <a:solidFill>
                  <a:srgbClr val="CC0000"/>
                </a:solidFill>
                <a:cs typeface="B Zar" pitchFamily="2" charset="-78"/>
              </a:rPr>
            </a:br>
            <a:endParaRPr lang="en-US" altLang="en-US" sz="3200" dirty="0" smtClean="0">
              <a:solidFill>
                <a:srgbClr val="CC0000"/>
              </a:solidFill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6"/>
            <a:ext cx="10259484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07633671199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07633680163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خط همراه ویژه مشاوره 09173670169</a:t>
            </a: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6900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6"/>
            <a:ext cx="10259484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وبسایت مشارکت در تولید و فروش فایل های آموزشی</a:t>
            </a:r>
          </a:p>
          <a:p>
            <a:pPr algn="ctr" rtl="1">
              <a:defRPr/>
            </a:pPr>
            <a:r>
              <a:rPr lang="en-US" altLang="en-US" sz="48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8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2" name="Picture 2" descr="C:\Users\09018868042\Desktop\آنامیس فای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8" y="3486151"/>
            <a:ext cx="97917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7826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1965325"/>
            <a:ext cx="10259484" cy="4559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مهر ایرانی</a:t>
            </a:r>
          </a:p>
          <a:p>
            <a:pPr algn="ctr" rtl="1">
              <a:defRPr/>
            </a:pPr>
            <a:r>
              <a:rPr lang="fa-IR" altLang="en-US" sz="2400" b="1" dirty="0" smtClean="0">
                <a:solidFill>
                  <a:srgbClr val="C00000"/>
                </a:solidFill>
                <a:cs typeface="B Zar" pitchFamily="2" charset="-78"/>
              </a:rPr>
              <a:t>مرجع معرفی متخصصان حوزه روان شناسی، مشاوره و علوم تربیتی</a:t>
            </a:r>
          </a:p>
          <a:p>
            <a:pPr algn="ctr" rtl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B Zar" pitchFamily="2" charset="-78"/>
              </a:rPr>
              <a:t>Mehreirani.ir</a:t>
            </a:r>
            <a:endParaRPr lang="fa-IR" altLang="en-US" sz="7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130051" name="Picture 2" descr="C:\Users\09018868042\Desktop\مهر ایران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4900"/>
            <a:ext cx="998431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222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FF0000"/>
                </a:solidFill>
                <a:cs typeface="B Zar" panose="00000400000000000000" pitchFamily="2" charset="-78"/>
              </a:rPr>
              <a:t>هوش هیجانی و کاربرد آن در مدیریت و </a:t>
            </a:r>
            <a:r>
              <a:rPr lang="fa-IR" sz="3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محیط کار</a:t>
            </a:r>
            <a:endParaRPr lang="en-US" sz="3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53216" y="2042404"/>
            <a:ext cx="5085568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مقدمه</a:t>
            </a:r>
            <a:endParaRPr lang="en-US" sz="4800" b="1" dirty="0"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3" y="3620353"/>
            <a:ext cx="791570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5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B Zar" panose="00000400000000000000" pitchFamily="2" charset="-78"/>
              </a:rPr>
              <a:t>هوش هیجانی (</a:t>
            </a:r>
            <a:r>
              <a:rPr lang="en-US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B Zar" panose="00000400000000000000" pitchFamily="2" charset="-78"/>
              </a:rPr>
              <a:t>Emotional </a:t>
            </a:r>
            <a:r>
              <a:rPr lang="en-US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B Zar" panose="00000400000000000000" pitchFamily="2" charset="-78"/>
              </a:rPr>
              <a:t>Intelligence</a:t>
            </a:r>
            <a:r>
              <a:rPr lang="fa-I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B Zar" panose="00000400000000000000" pitchFamily="2" charset="-78"/>
              </a:rPr>
              <a:t>) را می‌توان </a:t>
            </a:r>
            <a:r>
              <a:rPr lang="fa-I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B Zar" panose="00000400000000000000" pitchFamily="2" charset="-78"/>
              </a:rPr>
              <a:t>یکی از رایج‌ترین </a:t>
            </a:r>
            <a:r>
              <a:rPr lang="fa-IR" altLang="en-US" sz="4000" b="1" dirty="0" smtClean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مُدل های </a:t>
            </a:r>
            <a:r>
              <a:rPr lang="fa-IR" altLang="en-US" sz="4000" b="1" dirty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مدیریتی </a:t>
            </a:r>
            <a:r>
              <a:rPr lang="fa-I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cs typeface="B Zar" panose="00000400000000000000" pitchFamily="2" charset="-78"/>
              </a:rPr>
              <a:t>دهه‌های اخیر دانست.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alt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مقدمه</a:t>
            </a:r>
            <a:endParaRPr lang="en-US" altLang="fa-IR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3" y="3728672"/>
            <a:ext cx="846161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شاید کمتر اصطلاحی را بتوان در حوزه‌ی مدیریت و روانشناسی یافت که به اندازه‌ی هوش هیجانی، هم‌زمان از یک سو </a:t>
            </a:r>
            <a:r>
              <a:rPr lang="fa-IR" altLang="en-US" sz="3200" b="1" dirty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مفاهیم ارزشمند و عمیق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را در خود جای داده و از سوی دیگر، به صورت گسترده در قالب حرف‌ها و </a:t>
            </a:r>
            <a:r>
              <a:rPr lang="fa-IR" altLang="en-US" sz="3200" b="1" dirty="0">
                <a:solidFill>
                  <a:srgbClr val="C00000"/>
                </a:solidFill>
                <a:latin typeface="Tahoma"/>
                <a:cs typeface="B Zar" panose="00000400000000000000" pitchFamily="2" charset="-78"/>
              </a:rPr>
              <a:t>توصیه‌ها و ادعاهای غیرعلمی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، رواج یافته و تکثیر شده باشد.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alt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مقدمه</a:t>
            </a:r>
            <a:endParaRPr lang="en-US" altLang="fa-IR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7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FF0000"/>
                </a:solidFill>
                <a:cs typeface="B Zar" panose="00000400000000000000" pitchFamily="2" charset="-78"/>
              </a:rPr>
              <a:t>هوش هیجانی و کاربرد آن در مدیریت و محیط</a:t>
            </a:r>
            <a:endParaRPr lang="en-US" sz="3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53216" y="1973225"/>
            <a:ext cx="5085568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Zar" panose="00000400000000000000" pitchFamily="2" charset="-78"/>
              </a:rPr>
              <a:t>تعریف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4" y="3857033"/>
            <a:ext cx="674199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200" b="1" dirty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توانایی فرد برای شناسایی، درک، مهار و </a:t>
            </a:r>
            <a:r>
              <a:rPr lang="fa-IR" sz="3200" b="1" dirty="0">
                <a:solidFill>
                  <a:srgbClr val="0047E9"/>
                </a:solidFill>
                <a:latin typeface="IRANSANS-WEB"/>
                <a:cs typeface="B Zar" panose="00000400000000000000" pitchFamily="2" charset="-78"/>
                <a:hlinkClick r:id="rId3"/>
              </a:rPr>
              <a:t>مدیریت احساسات</a:t>
            </a:r>
            <a:r>
              <a:rPr lang="fa-IR" sz="3200" b="1" dirty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 خود و اطرافیان را هوش‌هیجانی </a:t>
            </a:r>
            <a:r>
              <a:rPr lang="fa-IR" sz="3200" b="1" dirty="0" smtClean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(</a:t>
            </a:r>
            <a:r>
              <a:rPr lang="en-US" sz="3200" b="1" dirty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EI</a:t>
            </a:r>
            <a:r>
              <a:rPr lang="fa-IR" sz="3200" b="1" dirty="0" smtClean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) می‌گویند</a:t>
            </a:r>
            <a:r>
              <a:rPr lang="fa-IR" sz="3200" b="1" dirty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. </a:t>
            </a:r>
            <a:endParaRPr lang="fa-IR" sz="3200" b="1" dirty="0" smtClean="0">
              <a:solidFill>
                <a:srgbClr val="2A2A2A"/>
              </a:solidFill>
              <a:latin typeface="IRANSANS-WEB"/>
              <a:cs typeface="B Zar" panose="000004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EI </a:t>
            </a:r>
            <a:r>
              <a:rPr lang="fa-IR" sz="3200" b="1" dirty="0" smtClean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 یک </a:t>
            </a:r>
            <a:r>
              <a:rPr lang="fa-IR" sz="3200" b="1" dirty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مهارت حیاتی برای </a:t>
            </a:r>
            <a:r>
              <a:rPr lang="fa-IR" sz="3200" b="1" dirty="0">
                <a:solidFill>
                  <a:srgbClr val="0047E9"/>
                </a:solidFill>
                <a:latin typeface="IRANSANS-WEB"/>
                <a:cs typeface="B Zar" panose="00000400000000000000" pitchFamily="2" charset="-78"/>
                <a:hlinkClick r:id="rId4"/>
              </a:rPr>
              <a:t>ارتباطات بین فردی</a:t>
            </a:r>
            <a:r>
              <a:rPr lang="fa-IR" sz="3200" b="1" dirty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 است و به یک موضوع مورد علاقه در محل کار تبدیل شده </a:t>
            </a:r>
            <a:r>
              <a:rPr lang="fa-IR" sz="3200" b="1" dirty="0" smtClean="0">
                <a:solidFill>
                  <a:srgbClr val="2A2A2A"/>
                </a:solidFill>
                <a:latin typeface="IRANSANS-WEB"/>
                <a:cs typeface="B Zar" panose="00000400000000000000" pitchFamily="2" charset="-78"/>
              </a:rPr>
              <a:t>است.</a:t>
            </a:r>
            <a:endParaRPr lang="fa-IR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cs typeface="B Zar" panose="00000400000000000000" pitchFamily="2" charset="-78"/>
              </a:rPr>
              <a:t>هوش هیجانی </a:t>
            </a:r>
            <a:endParaRPr lang="en-US" altLang="fa-IR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9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از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منظر علمی، هوش هیجانی 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یعنی:</a:t>
            </a: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1-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توانایی دریافت دقیق هیجانات خود و 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دیگران.</a:t>
            </a: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 2-درک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این‌که عواطف و هیجانات ما حامل چه پیامی درباره‌ی رابطه‌مان با دیگران هستند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؛</a:t>
            </a: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3-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و مدیر عواطف و هیجانات خود و دیگران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.</a:t>
            </a:r>
            <a:endParaRPr lang="fa-IR" altLang="en-US" sz="3200" b="1" dirty="0">
              <a:latin typeface="Tahom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هوش هیجانی چیست؟</a:t>
            </a:r>
          </a:p>
        </p:txBody>
      </p:sp>
    </p:spTree>
    <p:extLst>
      <p:ext uri="{BB962C8B-B14F-4D97-AF65-F5344CB8AC3E}">
        <p14:creationId xmlns:p14="http://schemas.microsoft.com/office/powerpoint/2010/main" val="32180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8" y="990303"/>
            <a:ext cx="2927853" cy="2179353"/>
            <a:chOff x="1044999" y="1666636"/>
            <a:chExt cx="4947284" cy="35013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2" cy="103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1" y="3004750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2" cy="4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چنین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تعریفی الزاماً شامل صفاتی 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مانند:</a:t>
            </a: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 الف:خوش بینی</a:t>
            </a: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 ب:آغازگر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بودن و اعتماد به نفس </a:t>
            </a:r>
            <a:endParaRPr lang="fa-IR" altLang="en-US" sz="3200" b="1" dirty="0" smtClean="0">
              <a:latin typeface="Tahoma"/>
              <a:cs typeface="B Zar" panose="000004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Aft>
                <a:spcPts val="10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که برخی تعریف‌های رایج به آن‌ها اشاره می‌کنند </a:t>
            </a:r>
            <a:r>
              <a:rPr lang="fa-IR" altLang="en-US" sz="3200" b="1" dirty="0" smtClean="0">
                <a:latin typeface="Tahoma"/>
                <a:cs typeface="B Zar" panose="00000400000000000000" pitchFamily="2" charset="-78"/>
              </a:rPr>
              <a:t>، </a:t>
            </a:r>
            <a:r>
              <a:rPr lang="fa-IR" altLang="en-US" sz="3200" b="1" dirty="0">
                <a:latin typeface="Tahoma"/>
                <a:cs typeface="B Zar" panose="00000400000000000000" pitchFamily="2" charset="-78"/>
              </a:rPr>
              <a:t>نمی‌شود.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5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a-IR" alt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Titr" pitchFamily="2" charset="-78"/>
              </a:rPr>
              <a:t>هوش هیجانی چیست؟</a:t>
            </a:r>
          </a:p>
        </p:txBody>
      </p:sp>
    </p:spTree>
    <p:extLst>
      <p:ext uri="{BB962C8B-B14F-4D97-AF65-F5344CB8AC3E}">
        <p14:creationId xmlns:p14="http://schemas.microsoft.com/office/powerpoint/2010/main" val="25311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17066</TotalTime>
  <Words>771</Words>
  <Application>Microsoft Office PowerPoint</Application>
  <PresentationFormat>Custom</PresentationFormat>
  <Paragraphs>110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سپاس از همراهی دلگرم کننده تان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6047</cp:revision>
  <dcterms:created xsi:type="dcterms:W3CDTF">2020-10-27T13:35:18Z</dcterms:created>
  <dcterms:modified xsi:type="dcterms:W3CDTF">2023-05-23T20:49:44Z</dcterms:modified>
</cp:coreProperties>
</file>